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49" r:id="rId1"/>
  </p:sldMasterIdLst>
  <p:notesMasterIdLst>
    <p:notesMasterId r:id="rId17"/>
  </p:notesMasterIdLst>
  <p:sldIdLst>
    <p:sldId id="282" r:id="rId2"/>
    <p:sldId id="454" r:id="rId3"/>
    <p:sldId id="474" r:id="rId4"/>
    <p:sldId id="461" r:id="rId5"/>
    <p:sldId id="471" r:id="rId6"/>
    <p:sldId id="436" r:id="rId7"/>
    <p:sldId id="466" r:id="rId8"/>
    <p:sldId id="467" r:id="rId9"/>
    <p:sldId id="462" r:id="rId10"/>
    <p:sldId id="468" r:id="rId11"/>
    <p:sldId id="440" r:id="rId12"/>
    <p:sldId id="475" r:id="rId13"/>
    <p:sldId id="441" r:id="rId14"/>
    <p:sldId id="442" r:id="rId15"/>
    <p:sldId id="411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AF1811-25B5-416D-AA1E-806215DE74D7}" v="891" dt="2022-02-08T13:02:13.220"/>
    <p1510:client id="{F6EE57E0-67A6-42BD-A161-D545A1218A0A}" v="1669" dt="2022-02-08T13:10:24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935A-2E83-4ADF-A6DE-72A1F23D4F11}" type="datetimeFigureOut">
              <a:rPr lang="it-IT" smtClean="0"/>
              <a:t>08/02/2022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3A0B3-1671-4AAA-9E73-8E77E5858A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08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DB6F2-D1BF-4910-AE2A-EEB04B517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CBFA34-48B1-4DCD-822C-0FFEE0DB1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0AB0E5-F2B8-4B2F-955C-ABF2DE97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3E86E3-F0C9-4232-83E0-B51A6F37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D50F55-7813-41BE-AA17-F1ACDE28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2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D57002-E61B-4675-A041-304B233F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36E31FD-8B9A-4D0E-A0C6-4CA2711EC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E108F2-7B28-4BEB-93C7-F0C454F1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0AFCA7-DEE9-4F29-B148-B268BD81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C62383-1DD0-454E-A7C6-8F3FEA63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1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B84114D-C4EC-4309-967D-153B9FAA7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DE02424-2253-407E-8B8E-711CFD864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8819D9-EA40-4EF6-9993-6BB237E0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AE697F-F740-46C5-8C61-1CDB41E58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50A766-3898-4408-9C7A-7DA9EB9F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0434B-DD65-4E17-ACA7-57A2D8F8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A38F60-6EC9-45BD-98C6-417746C2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0CDCEB-3373-453B-86E3-44FB94171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041A34-35C0-481B-8B80-C32BB129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D9CA88-0EF7-4364-818A-01DC4C31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8FF1B7-8AF8-4DC8-B3FC-81F6994C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B2D462-FABD-4EB7-9186-AD28524B1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5D104C-040F-4CDA-A232-E10F1950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9F89C5-C115-4379-A60E-D81690CD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4BD339-C00A-4B98-8A14-587D2020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24E076-1BB8-476A-A7F4-85AAB349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A56BB8-86F4-463A-BDCB-B36AFBCFE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0F3403C-5ECB-4AC5-A280-EB2ED9EBF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CC441A-2063-4A0D-98D7-2FC7338E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4062EB-E322-450A-B66C-84C77586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C9FA58-0091-4A70-B3C4-4E813F26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9997FD-016A-4D70-BD04-1EB2BC27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60D412-64D7-4860-940F-40CC860DF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7262454-914C-43D6-9A01-3AF608A38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0060665-9A63-4242-8161-284E74C76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01E6716-1B6B-4FAD-8A7B-43E5E2F30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84A2080-DA35-4FF1-A062-D019E3F6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39E5165-7845-4C79-A001-1B9E96E7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99EBAFC-00B8-4365-8FEB-D290F5CD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2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F20D4-1685-4216-B143-526D6E71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97F6787-819E-489F-9D35-092682B4E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1143EA-709E-4125-83E1-F6C0E60E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0752F3-C58B-4901-BA69-EB02AC69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4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3024AE1-0436-4E2B-8485-5F83B93C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2B6353-1F16-4474-9CC7-7C7C7B6F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CC0DCF-9383-4C09-8866-49AB4BB8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1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F5DCC-9872-41BF-AE73-419FBBF5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74B6B8-7851-40E9-B2A9-4545535F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C7DB67-0F42-4102-99CF-C9D617337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AE7B2C-B7C5-40F4-9BD3-B5D23F34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1D6174-CF32-4F87-AFE0-CB006550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70BB25-28D5-4E43-9F70-788210D0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4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FA49DF-FD54-4D0B-A9FD-FFBE7DA3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48761BC-21D3-4174-A0E9-5AB92A6D2F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48BA686-C693-4983-A4E7-3E3E8773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F481BA-3DAE-4483-BF63-235F2EEC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6C444CA-EA58-480B-98FD-7556DE13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F81165-ADEB-4557-A136-90330093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3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EF977EB-FCC8-4D82-9073-4C38FBB6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CFD215-257D-4CC4-9525-5AE0C9CD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115472-AB6A-42D1-9990-39FB7C1C2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D4CE00-6937-416F-9298-515AB7672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B8A06F-8708-4B4A-947A-41DE34269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4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4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4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AB645BD-D72A-4E19-A0BC-17E9926AB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7288" y="4895150"/>
            <a:ext cx="6164712" cy="1694965"/>
          </a:xfrm>
        </p:spPr>
        <p:txBody>
          <a:bodyPr anchor="t">
            <a:normAutofit/>
          </a:bodyPr>
          <a:lstStyle/>
          <a:p>
            <a:r>
              <a:rPr lang="it-IT" sz="2400" dirty="0">
                <a:solidFill>
                  <a:srgbClr val="000000"/>
                </a:solidFill>
                <a:latin typeface="+mn-lt"/>
                <a:cs typeface="Calibri Light"/>
              </a:rPr>
              <a:t>Lorenzo Cattani S1096992</a:t>
            </a:r>
            <a:br>
              <a:rPr lang="it-IT" sz="2400" dirty="0">
                <a:latin typeface="+mn-lt"/>
                <a:ea typeface="+mj-lt"/>
                <a:cs typeface="+mj-lt"/>
              </a:rPr>
            </a:br>
            <a:r>
              <a:rPr lang="it-IT" sz="2400" dirty="0">
                <a:latin typeface="+mn-lt"/>
                <a:ea typeface="+mj-lt"/>
                <a:cs typeface="+mj-lt"/>
              </a:rPr>
              <a:t>Nico</a:t>
            </a:r>
            <a:r>
              <a:rPr lang="it-IT" sz="2400" dirty="0">
                <a:solidFill>
                  <a:srgbClr val="000000"/>
                </a:solidFill>
                <a:latin typeface="+mn-lt"/>
                <a:cs typeface="Calibri Light"/>
              </a:rPr>
              <a:t> Osimani S1092544</a:t>
            </a:r>
            <a:endParaRPr lang="it-IT" sz="2400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AA44B85-3CC8-47CC-B8AE-9A10B9142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8037" y="497053"/>
            <a:ext cx="5703213" cy="42474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b="1" dirty="0">
                <a:solidFill>
                  <a:srgbClr val="0070C0"/>
                </a:solidFill>
                <a:latin typeface="+mj-lt"/>
                <a:ea typeface="+mn-lt"/>
                <a:cs typeface="+mn-lt"/>
              </a:rPr>
              <a:t>Image </a:t>
            </a:r>
            <a:r>
              <a:rPr lang="it-IT" sz="5400" b="1" dirty="0" err="1">
                <a:solidFill>
                  <a:srgbClr val="0070C0"/>
                </a:solidFill>
                <a:latin typeface="+mj-lt"/>
                <a:ea typeface="+mn-lt"/>
                <a:cs typeface="+mn-lt"/>
              </a:rPr>
              <a:t>Classification</a:t>
            </a:r>
            <a:r>
              <a:rPr lang="it-IT" sz="5400" b="1" dirty="0">
                <a:solidFill>
                  <a:srgbClr val="0070C0"/>
                </a:solidFill>
                <a:latin typeface="+mj-lt"/>
                <a:ea typeface="+mn-lt"/>
                <a:cs typeface="+mn-lt"/>
              </a:rPr>
              <a:t> on STM32</a:t>
            </a:r>
          </a:p>
          <a:p>
            <a:endParaRPr lang="it-IT" sz="2800" b="1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it-IT" sz="2800" b="1" dirty="0">
                <a:solidFill>
                  <a:srgbClr val="0070C0"/>
                </a:solidFill>
                <a:latin typeface="Calibri Light"/>
                <a:ea typeface="+mn-lt"/>
                <a:cs typeface="+mn-lt"/>
              </a:rPr>
              <a:t>Università Politecnica delle Marche</a:t>
            </a:r>
          </a:p>
          <a:p>
            <a:endParaRPr lang="it-IT" sz="2800" b="1" dirty="0">
              <a:solidFill>
                <a:srgbClr val="0070C0"/>
              </a:solidFill>
              <a:latin typeface="Calibri Light"/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Laurea Magistrale in Ingegneria Informatica e dell’Automazione</a:t>
            </a:r>
          </a:p>
          <a:p>
            <a:r>
              <a:rPr lang="it-IT" dirty="0">
                <a:ea typeface="+mn-lt"/>
                <a:cs typeface="+mn-lt"/>
              </a:rPr>
              <a:t>Sistemi Operativi Dedicati</a:t>
            </a:r>
          </a:p>
        </p:txBody>
      </p:sp>
      <p:sp>
        <p:nvSpPr>
          <p:cNvPr id="42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3F3611-0090-446E-A9F4-E8598E93C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" y="1214218"/>
            <a:ext cx="5069694" cy="50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9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b="1" dirty="0">
                <a:solidFill>
                  <a:srgbClr val="0070C0"/>
                </a:solidFill>
                <a:latin typeface="+mj-lt"/>
                <a:ea typeface="+mn-lt"/>
                <a:cs typeface="Calibri" panose="020F0502020204030204"/>
              </a:rPr>
              <a:t>La rete neurale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84618F-7020-4B71-8A6A-0AD8E7F69D59}"/>
              </a:ext>
            </a:extLst>
          </p:cNvPr>
          <p:cNvSpPr txBox="1"/>
          <p:nvPr/>
        </p:nvSpPr>
        <p:spPr>
          <a:xfrm>
            <a:off x="641590" y="1598531"/>
            <a:ext cx="392345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La rete neurale utilizzata per l’addestramento è una rete basta su VGG. Si è partiti da una VGG16, togliendo alcuni </a:t>
            </a:r>
            <a:r>
              <a:rPr lang="it-IT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layer</a:t>
            </a:r>
            <a:r>
              <a:rPr lang="it-IT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e modificando la dimensione dei kernel si è arrivati alla rete finale utilizzata</a:t>
            </a:r>
            <a:r>
              <a:rPr lang="it-IT" sz="20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. Il numero totale di parametri del modello ammonta a 402986. L’</a:t>
            </a:r>
            <a:r>
              <a:rPr lang="it-IT" sz="2000" dirty="0" err="1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accuracy</a:t>
            </a:r>
            <a:r>
              <a:rPr lang="it-IT" sz="2000" dirty="0">
                <a:solidFill>
                  <a:prstClr val="black"/>
                </a:solidFill>
                <a:latin typeface="Calibri" panose="020F0502020204030204"/>
                <a:ea typeface="+mn-lt"/>
                <a:cs typeface="Calibri" panose="020F0502020204030204"/>
              </a:rPr>
              <a:t> ottenuta in fase di test con il CIFAR-10 è 84.00%</a:t>
            </a:r>
          </a:p>
        </p:txBody>
      </p:sp>
      <p:sp>
        <p:nvSpPr>
          <p:cNvPr id="14" name="Oval 2">
            <a:extLst>
              <a:ext uri="{FF2B5EF4-FFF2-40B4-BE49-F238E27FC236}">
                <a16:creationId xmlns:a16="http://schemas.microsoft.com/office/drawing/2014/main" id="{3970BFF4-7CF3-4362-877C-4CEC86BF9647}"/>
              </a:ext>
            </a:extLst>
          </p:cNvPr>
          <p:cNvSpPr/>
          <p:nvPr/>
        </p:nvSpPr>
        <p:spPr>
          <a:xfrm>
            <a:off x="7654290" y="3124331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/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B3430C08-5D14-42C3-B675-C27CF399CD3F}"/>
              </a:ext>
            </a:extLst>
          </p:cNvPr>
          <p:cNvSpPr/>
          <p:nvPr/>
        </p:nvSpPr>
        <p:spPr>
          <a:xfrm>
            <a:off x="10686917" y="4096190"/>
            <a:ext cx="792088" cy="7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/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5520AE1C-AF70-4A7F-A591-2FF575EBBA2F}"/>
              </a:ext>
            </a:extLst>
          </p:cNvPr>
          <p:cNvSpPr/>
          <p:nvPr/>
        </p:nvSpPr>
        <p:spPr>
          <a:xfrm>
            <a:off x="10771116" y="1875635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/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06E2A118-52CE-4671-A294-52B3AC9047F0}"/>
              </a:ext>
            </a:extLst>
          </p:cNvPr>
          <p:cNvSpPr/>
          <p:nvPr/>
        </p:nvSpPr>
        <p:spPr>
          <a:xfrm>
            <a:off x="7654290" y="88363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C0D1694D-20C0-41BB-A189-E9A03BDC9FBC}"/>
              </a:ext>
            </a:extLst>
          </p:cNvPr>
          <p:cNvGrpSpPr/>
          <p:nvPr/>
        </p:nvGrpSpPr>
        <p:grpSpPr>
          <a:xfrm>
            <a:off x="7446560" y="4042488"/>
            <a:ext cx="3143416" cy="1084161"/>
            <a:chOff x="1772309" y="4307149"/>
            <a:chExt cx="3116362" cy="1084161"/>
          </a:xfrm>
        </p:grpSpPr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F56B18A5-0BDF-4321-91C2-67C136C25A38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it-IT" sz="1200" dirty="0"/>
                <a:t>Seguendo l’ordine di applicazione:</a:t>
              </a:r>
            </a:p>
            <a:p>
              <a:pPr algn="r"/>
              <a:r>
                <a:rPr lang="it-IT" sz="1200" b="0" i="0" dirty="0">
                  <a:effectLst/>
                </a:rPr>
                <a:t>2 strati 3 x 3, </a:t>
              </a:r>
              <a:r>
                <a:rPr lang="it-IT" sz="1200" dirty="0"/>
                <a:t>32</a:t>
              </a:r>
              <a:r>
                <a:rPr lang="it-IT" sz="1200" b="0" i="0" dirty="0">
                  <a:effectLst/>
                </a:rPr>
                <a:t> kernel</a:t>
              </a:r>
            </a:p>
            <a:p>
              <a:pPr algn="r"/>
              <a:r>
                <a:rPr lang="it-IT" sz="1200" b="0" i="0" dirty="0">
                  <a:effectLst/>
                </a:rPr>
                <a:t>2 strati 3 x 3, </a:t>
              </a:r>
              <a:r>
                <a:rPr lang="it-IT" sz="1200" dirty="0"/>
                <a:t>64</a:t>
              </a:r>
              <a:r>
                <a:rPr lang="it-IT" sz="1200" b="0" i="0" dirty="0">
                  <a:effectLst/>
                </a:rPr>
                <a:t> kernel</a:t>
              </a:r>
            </a:p>
            <a:p>
              <a:pPr algn="r"/>
              <a:r>
                <a:rPr lang="it-IT" sz="1200" dirty="0"/>
                <a:t>1</a:t>
              </a:r>
              <a:r>
                <a:rPr lang="it-IT" sz="1200" b="0" i="0" dirty="0">
                  <a:effectLst/>
                </a:rPr>
                <a:t> strato 3 x 3, </a:t>
              </a:r>
              <a:r>
                <a:rPr lang="it-IT" sz="1200" dirty="0"/>
                <a:t>128</a:t>
              </a:r>
              <a:r>
                <a:rPr lang="it-IT" sz="1200" b="0" i="0" dirty="0">
                  <a:effectLst/>
                </a:rPr>
                <a:t> kernel</a:t>
              </a:r>
            </a:p>
          </p:txBody>
        </p:sp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D6B1C5FF-B2CA-4298-B901-C3D0C4B8D29D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200" b="1" dirty="0">
                  <a:cs typeface="Arial" pitchFamily="34" charset="0"/>
                </a:rPr>
                <a:t>Layer </a:t>
              </a:r>
              <a:r>
                <a:rPr lang="en-US" altLang="ko-KR" sz="1200" b="1" dirty="0" err="1">
                  <a:cs typeface="Arial" pitchFamily="34" charset="0"/>
                </a:rPr>
                <a:t>convoluzionali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1" name="Group 13">
            <a:extLst>
              <a:ext uri="{FF2B5EF4-FFF2-40B4-BE49-F238E27FC236}">
                <a16:creationId xmlns:a16="http://schemas.microsoft.com/office/drawing/2014/main" id="{E2F7A99D-8588-4852-A95E-E83D291E1C28}"/>
              </a:ext>
            </a:extLst>
          </p:cNvPr>
          <p:cNvGrpSpPr/>
          <p:nvPr/>
        </p:nvGrpSpPr>
        <p:grpSpPr>
          <a:xfrm>
            <a:off x="7495216" y="1829019"/>
            <a:ext cx="3143416" cy="899495"/>
            <a:chOff x="1772309" y="4307149"/>
            <a:chExt cx="3116362" cy="899495"/>
          </a:xfrm>
        </p:grpSpPr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EF25F314-9F79-4671-99C8-54D54EB72758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it-IT" sz="1200" b="0" i="0" dirty="0">
                  <a:effectLst/>
                </a:rPr>
                <a:t>Seguendo l’ordine di applicazione:</a:t>
              </a:r>
            </a:p>
            <a:p>
              <a:pPr algn="r"/>
              <a:r>
                <a:rPr lang="it-IT" sz="1200" dirty="0"/>
                <a:t>1 strato di dimensione 2048</a:t>
              </a:r>
            </a:p>
            <a:p>
              <a:pPr algn="r"/>
              <a:r>
                <a:rPr lang="it-IT" sz="1200" dirty="0"/>
                <a:t>1 strato di dimensione 128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70" name="TextBox 15">
              <a:extLst>
                <a:ext uri="{FF2B5EF4-FFF2-40B4-BE49-F238E27FC236}">
                  <a16:creationId xmlns:a16="http://schemas.microsoft.com/office/drawing/2014/main" id="{F1878141-BCE7-4AFC-8109-2E70E0D09231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200" b="1" dirty="0">
                  <a:cs typeface="Arial" pitchFamily="34" charset="0"/>
                </a:rPr>
                <a:t>Layer fully connected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id="{E29D6DFD-888E-4A57-B374-69F6B119FDE2}"/>
              </a:ext>
            </a:extLst>
          </p:cNvPr>
          <p:cNvGrpSpPr/>
          <p:nvPr/>
        </p:nvGrpSpPr>
        <p:grpSpPr>
          <a:xfrm>
            <a:off x="8517650" y="3069239"/>
            <a:ext cx="3310602" cy="531039"/>
            <a:chOff x="1783363" y="4306273"/>
            <a:chExt cx="3282109" cy="531039"/>
          </a:xfrm>
        </p:grpSpPr>
        <p:sp>
          <p:nvSpPr>
            <p:cNvPr id="64" name="TextBox 20">
              <a:extLst>
                <a:ext uri="{FF2B5EF4-FFF2-40B4-BE49-F238E27FC236}">
                  <a16:creationId xmlns:a16="http://schemas.microsoft.com/office/drawing/2014/main" id="{DCDDE4EB-F7A9-4F1B-9A7F-7CCCFD09D41F}"/>
                </a:ext>
              </a:extLst>
            </p:cNvPr>
            <p:cNvSpPr txBox="1"/>
            <p:nvPr/>
          </p:nvSpPr>
          <p:spPr>
            <a:xfrm>
              <a:off x="1794208" y="4560313"/>
              <a:ext cx="3271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200" dirty="0">
                  <a:cs typeface="Arial" panose="020B0604020202020204" pitchFamily="34" charset="0"/>
                </a:rPr>
                <a:t>Totale di 3 max pooling 2 x 2, con passo pari a 2</a:t>
              </a:r>
              <a:endParaRPr lang="en-US" altLang="ko-KR" sz="1200" dirty="0">
                <a:cs typeface="Arial" panose="020B0604020202020204" pitchFamily="34" charset="0"/>
              </a:endParaRPr>
            </a:p>
          </p:txBody>
        </p:sp>
        <p:sp>
          <p:nvSpPr>
            <p:cNvPr id="66" name="TextBox 21">
              <a:extLst>
                <a:ext uri="{FF2B5EF4-FFF2-40B4-BE49-F238E27FC236}">
                  <a16:creationId xmlns:a16="http://schemas.microsoft.com/office/drawing/2014/main" id="{79E2BB54-4199-42F5-ABFF-3893649BC599}"/>
                </a:ext>
              </a:extLst>
            </p:cNvPr>
            <p:cNvSpPr txBox="1"/>
            <p:nvPr/>
          </p:nvSpPr>
          <p:spPr>
            <a:xfrm>
              <a:off x="1783363" y="4306273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cs typeface="Arial" pitchFamily="34" charset="0"/>
                </a:rPr>
                <a:t>Layer pooling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23" name="Rectangle 24">
            <a:extLst>
              <a:ext uri="{FF2B5EF4-FFF2-40B4-BE49-F238E27FC236}">
                <a16:creationId xmlns:a16="http://schemas.microsoft.com/office/drawing/2014/main" id="{1F55E694-E245-4F85-8BB1-1F7E7A12871C}"/>
              </a:ext>
            </a:extLst>
          </p:cNvPr>
          <p:cNvSpPr/>
          <p:nvPr/>
        </p:nvSpPr>
        <p:spPr>
          <a:xfrm rot="3600000">
            <a:off x="5685696" y="3820322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8445EC9C-566B-44B8-8294-DF4864237E09}"/>
              </a:ext>
            </a:extLst>
          </p:cNvPr>
          <p:cNvSpPr/>
          <p:nvPr/>
        </p:nvSpPr>
        <p:spPr>
          <a:xfrm rot="3600000">
            <a:off x="5663700" y="3651009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3F43D3-0F81-4B19-B01C-082448B0B2E8}"/>
              </a:ext>
            </a:extLst>
          </p:cNvPr>
          <p:cNvSpPr/>
          <p:nvPr/>
        </p:nvSpPr>
        <p:spPr>
          <a:xfrm rot="3600000">
            <a:off x="5673662" y="3480788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17256873-14CC-40D5-A969-07D78332A175}"/>
              </a:ext>
            </a:extLst>
          </p:cNvPr>
          <p:cNvSpPr/>
          <p:nvPr/>
        </p:nvSpPr>
        <p:spPr>
          <a:xfrm rot="3600000">
            <a:off x="5694672" y="3333573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12BD5FDE-F0F8-4621-B47D-73AC11274313}"/>
              </a:ext>
            </a:extLst>
          </p:cNvPr>
          <p:cNvSpPr/>
          <p:nvPr/>
        </p:nvSpPr>
        <p:spPr>
          <a:xfrm rot="3600000">
            <a:off x="5682047" y="3178428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2B448E97-9709-4D76-BDFC-03A896959D07}"/>
              </a:ext>
            </a:extLst>
          </p:cNvPr>
          <p:cNvSpPr/>
          <p:nvPr/>
        </p:nvSpPr>
        <p:spPr>
          <a:xfrm rot="3600000">
            <a:off x="5696059" y="2992301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0D269C0A-A659-4C43-9DC4-F708749BD1B6}"/>
              </a:ext>
            </a:extLst>
          </p:cNvPr>
          <p:cNvSpPr/>
          <p:nvPr/>
        </p:nvSpPr>
        <p:spPr>
          <a:xfrm rot="3600000">
            <a:off x="5688907" y="2851061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3" name="Rectangle 24">
            <a:extLst>
              <a:ext uri="{FF2B5EF4-FFF2-40B4-BE49-F238E27FC236}">
                <a16:creationId xmlns:a16="http://schemas.microsoft.com/office/drawing/2014/main" id="{0CC971DD-8DBA-4CB1-8F91-749EC8EF320B}"/>
              </a:ext>
            </a:extLst>
          </p:cNvPr>
          <p:cNvSpPr/>
          <p:nvPr/>
        </p:nvSpPr>
        <p:spPr>
          <a:xfrm rot="3600000">
            <a:off x="5692826" y="2681169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61B7A7E7-7917-44CE-AE56-E788E21039BE}"/>
              </a:ext>
            </a:extLst>
          </p:cNvPr>
          <p:cNvSpPr/>
          <p:nvPr/>
        </p:nvSpPr>
        <p:spPr>
          <a:xfrm rot="3600000">
            <a:off x="5700043" y="2546779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6" name="Rectangle 24">
            <a:extLst>
              <a:ext uri="{FF2B5EF4-FFF2-40B4-BE49-F238E27FC236}">
                <a16:creationId xmlns:a16="http://schemas.microsoft.com/office/drawing/2014/main" id="{5773BD1F-36AB-4936-91F9-BFB85CA183F3}"/>
              </a:ext>
            </a:extLst>
          </p:cNvPr>
          <p:cNvSpPr/>
          <p:nvPr/>
        </p:nvSpPr>
        <p:spPr>
          <a:xfrm rot="3600000">
            <a:off x="5696854" y="2370698"/>
            <a:ext cx="1484064" cy="1484065"/>
          </a:xfrm>
          <a:custGeom>
            <a:avLst/>
            <a:gdLst/>
            <a:ahLst/>
            <a:cxnLst/>
            <a:rect l="l" t="t" r="r" b="b"/>
            <a:pathLst>
              <a:path w="1368152" h="1368152">
                <a:moveTo>
                  <a:pt x="0" y="771505"/>
                </a:moveTo>
                <a:lnTo>
                  <a:pt x="771506" y="771505"/>
                </a:lnTo>
                <a:lnTo>
                  <a:pt x="771506" y="0"/>
                </a:lnTo>
                <a:lnTo>
                  <a:pt x="1368152" y="0"/>
                </a:lnTo>
                <a:lnTo>
                  <a:pt x="1368152" y="1368152"/>
                </a:lnTo>
                <a:lnTo>
                  <a:pt x="0" y="13681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scene3d>
            <a:camera prst="isometricTopUp">
              <a:rot lat="19697038" lon="2817926" rev="4869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CCF2051F-993F-4A0E-AF06-29ACC4182CD9}"/>
              </a:ext>
            </a:extLst>
          </p:cNvPr>
          <p:cNvSpPr/>
          <p:nvPr/>
        </p:nvSpPr>
        <p:spPr>
          <a:xfrm rot="3600000">
            <a:off x="5592184" y="2212237"/>
            <a:ext cx="1589964" cy="14840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isometricTopUp">
              <a:rot lat="19697038" lon="2817926" rev="48691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8" name="Group 22">
            <a:extLst>
              <a:ext uri="{FF2B5EF4-FFF2-40B4-BE49-F238E27FC236}">
                <a16:creationId xmlns:a16="http://schemas.microsoft.com/office/drawing/2014/main" id="{830A1983-41D7-4B09-A6C4-6BFFCF8A8CB1}"/>
              </a:ext>
            </a:extLst>
          </p:cNvPr>
          <p:cNvGrpSpPr/>
          <p:nvPr/>
        </p:nvGrpSpPr>
        <p:grpSpPr>
          <a:xfrm>
            <a:off x="5649046" y="2483362"/>
            <a:ext cx="1429717" cy="894092"/>
            <a:chOff x="3233964" y="1954419"/>
            <a:chExt cx="1410044" cy="894092"/>
          </a:xfrm>
          <a:scene3d>
            <a:camera prst="isometricTopUp"/>
            <a:lightRig rig="threePt" dir="t"/>
          </a:scene3d>
        </p:grpSpPr>
        <p:sp>
          <p:nvSpPr>
            <p:cNvPr id="60" name="TextBox 23">
              <a:extLst>
                <a:ext uri="{FF2B5EF4-FFF2-40B4-BE49-F238E27FC236}">
                  <a16:creationId xmlns:a16="http://schemas.microsoft.com/office/drawing/2014/main" id="{78511C07-793C-4860-9A0C-4D6658D7C15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TextBox 24">
              <a:extLst>
                <a:ext uri="{FF2B5EF4-FFF2-40B4-BE49-F238E27FC236}">
                  <a16:creationId xmlns:a16="http://schemas.microsoft.com/office/drawing/2014/main" id="{1C256E1E-A1A9-46B3-8611-14C8B9A48BD0}"/>
                </a:ext>
              </a:extLst>
            </p:cNvPr>
            <p:cNvSpPr txBox="1"/>
            <p:nvPr/>
          </p:nvSpPr>
          <p:spPr>
            <a:xfrm>
              <a:off x="3243490" y="2171403"/>
              <a:ext cx="140051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 err="1">
                  <a:solidFill>
                    <a:schemeClr val="bg1"/>
                  </a:solidFill>
                  <a:cs typeface="Arial" pitchFamily="34" charset="0"/>
                </a:rPr>
                <a:t>Sofmax</a:t>
              </a:r>
              <a:endParaRPr lang="en-US" altLang="ko-KR" sz="2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19">
            <a:extLst>
              <a:ext uri="{FF2B5EF4-FFF2-40B4-BE49-F238E27FC236}">
                <a16:creationId xmlns:a16="http://schemas.microsoft.com/office/drawing/2014/main" id="{F0CDAE60-7B37-45DA-AB0F-0C663F6D0535}"/>
              </a:ext>
            </a:extLst>
          </p:cNvPr>
          <p:cNvGrpSpPr/>
          <p:nvPr/>
        </p:nvGrpSpPr>
        <p:grpSpPr>
          <a:xfrm>
            <a:off x="8540740" y="914113"/>
            <a:ext cx="3143416" cy="714829"/>
            <a:chOff x="1772309" y="4307149"/>
            <a:chExt cx="3116362" cy="714829"/>
          </a:xfrm>
        </p:grpSpPr>
        <p:sp>
          <p:nvSpPr>
            <p:cNvPr id="58" name="TextBox 20">
              <a:extLst>
                <a:ext uri="{FF2B5EF4-FFF2-40B4-BE49-F238E27FC236}">
                  <a16:creationId xmlns:a16="http://schemas.microsoft.com/office/drawing/2014/main" id="{782A88F4-CC63-4CDF-A8E7-55A185B75D5B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 err="1">
                  <a:cs typeface="Arial" pitchFamily="34" charset="0"/>
                </a:rPr>
                <a:t>Funzione</a:t>
              </a:r>
              <a:r>
                <a:rPr lang="en-US" altLang="ko-KR" sz="1200" dirty="0">
                  <a:cs typeface="Arial" pitchFamily="34" charset="0"/>
                </a:rPr>
                <a:t> di </a:t>
              </a:r>
              <a:r>
                <a:rPr lang="en-US" altLang="ko-KR" sz="1200" dirty="0" err="1">
                  <a:cs typeface="Arial" pitchFamily="34" charset="0"/>
                </a:rPr>
                <a:t>attivazione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dell’ultimo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strato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en-US" altLang="ko-KR" sz="1200" dirty="0" err="1">
                  <a:cs typeface="Arial" pitchFamily="34" charset="0"/>
                </a:rPr>
                <a:t>utilizzata</a:t>
              </a:r>
              <a:r>
                <a:rPr lang="en-US" altLang="ko-KR" sz="1200" dirty="0">
                  <a:cs typeface="Arial" pitchFamily="34" charset="0"/>
                </a:rPr>
                <a:t> per la </a:t>
              </a:r>
              <a:r>
                <a:rPr lang="en-US" altLang="ko-KR" sz="1200" dirty="0" err="1">
                  <a:cs typeface="Arial" pitchFamily="34" charset="0"/>
                </a:rPr>
                <a:t>classificazione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9" name="TextBox 21">
              <a:extLst>
                <a:ext uri="{FF2B5EF4-FFF2-40B4-BE49-F238E27FC236}">
                  <a16:creationId xmlns:a16="http://schemas.microsoft.com/office/drawing/2014/main" id="{BB22B7D5-0BEC-4F7D-A1EA-A1797A5E3A72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 err="1">
                  <a:cs typeface="Arial" pitchFamily="34" charset="0"/>
                </a:rPr>
                <a:t>Funzione</a:t>
              </a:r>
              <a:r>
                <a:rPr lang="en-US" altLang="ko-KR" sz="1200" b="1" dirty="0">
                  <a:cs typeface="Arial" pitchFamily="34" charset="0"/>
                </a:rPr>
                <a:t> </a:t>
              </a:r>
              <a:r>
                <a:rPr lang="en-US" altLang="ko-KR" sz="1200" b="1" dirty="0" err="1">
                  <a:cs typeface="Arial" pitchFamily="34" charset="0"/>
                </a:rPr>
                <a:t>softmax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50" name="Rettangolo 49">
            <a:extLst>
              <a:ext uri="{FF2B5EF4-FFF2-40B4-BE49-F238E27FC236}">
                <a16:creationId xmlns:a16="http://schemas.microsoft.com/office/drawing/2014/main" id="{2ABAF38F-B136-4A6F-8F3C-ABA6F6298A51}"/>
              </a:ext>
            </a:extLst>
          </p:cNvPr>
          <p:cNvSpPr/>
          <p:nvPr/>
        </p:nvSpPr>
        <p:spPr>
          <a:xfrm>
            <a:off x="7742672" y="824652"/>
            <a:ext cx="6172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5400" b="1" cap="none" spc="0">
                <a:ln w="222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S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E78B9171-CCFC-4C7D-86F1-FAD4C61420A8}"/>
              </a:ext>
            </a:extLst>
          </p:cNvPr>
          <p:cNvSpPr/>
          <p:nvPr/>
        </p:nvSpPr>
        <p:spPr>
          <a:xfrm>
            <a:off x="7570559" y="3069239"/>
            <a:ext cx="9701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5400" b="1" cap="none" spc="0">
                <a:ln w="22225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P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21881732-8697-485D-97C1-F373E9407EFC}"/>
              </a:ext>
            </a:extLst>
          </p:cNvPr>
          <p:cNvSpPr/>
          <p:nvPr/>
        </p:nvSpPr>
        <p:spPr>
          <a:xfrm>
            <a:off x="10724248" y="1811702"/>
            <a:ext cx="864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5400" b="1" cap="none" spc="0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FC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FE611771-1C9F-4DAD-ADDE-1B2D4863AC47}"/>
              </a:ext>
            </a:extLst>
          </p:cNvPr>
          <p:cNvSpPr/>
          <p:nvPr/>
        </p:nvSpPr>
        <p:spPr>
          <a:xfrm>
            <a:off x="10771116" y="4034079"/>
            <a:ext cx="551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5400" b="1" cap="none" spc="0">
                <a:ln w="22225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C</a:t>
            </a:r>
          </a:p>
        </p:txBody>
      </p:sp>
      <p:sp>
        <p:nvSpPr>
          <p:cNvPr id="55" name="Freccia in su 54">
            <a:extLst>
              <a:ext uri="{FF2B5EF4-FFF2-40B4-BE49-F238E27FC236}">
                <a16:creationId xmlns:a16="http://schemas.microsoft.com/office/drawing/2014/main" id="{708FCFFB-0A2D-414B-93ED-EBCB65384D70}"/>
              </a:ext>
            </a:extLst>
          </p:cNvPr>
          <p:cNvSpPr/>
          <p:nvPr/>
        </p:nvSpPr>
        <p:spPr>
          <a:xfrm>
            <a:off x="4714350" y="2275177"/>
            <a:ext cx="373485" cy="2961280"/>
          </a:xfrm>
          <a:prstGeom prst="upArrow">
            <a:avLst>
              <a:gd name="adj1" fmla="val 29379"/>
              <a:gd name="adj2" fmla="val 129906"/>
            </a:avLst>
          </a:prstGeom>
          <a:solidFill>
            <a:srgbClr val="8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56" name="CasellaDiTesto 58">
            <a:extLst>
              <a:ext uri="{FF2B5EF4-FFF2-40B4-BE49-F238E27FC236}">
                <a16:creationId xmlns:a16="http://schemas.microsoft.com/office/drawing/2014/main" id="{F368CD66-14DF-466A-9F70-5211CF523CDF}"/>
              </a:ext>
            </a:extLst>
          </p:cNvPr>
          <p:cNvSpPr txBox="1"/>
          <p:nvPr/>
        </p:nvSpPr>
        <p:spPr>
          <a:xfrm>
            <a:off x="3779370" y="5405769"/>
            <a:ext cx="300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0" i="0" dirty="0">
                <a:effectLst/>
              </a:rPr>
              <a:t>RGB di dimensioni </a:t>
            </a:r>
            <a:r>
              <a:rPr lang="it-IT" dirty="0"/>
              <a:t>32</a:t>
            </a:r>
            <a:r>
              <a:rPr lang="it-IT" b="0" i="0" dirty="0">
                <a:effectLst/>
              </a:rPr>
              <a:t>x32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255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92280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lt"/>
                <a:cs typeface="Calibri" panose="020F0502020204030204"/>
              </a:rPr>
              <a:t>Funzionamento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9EE09D1-D19F-4C08-BC9F-6C8BF6E30585}"/>
              </a:ext>
            </a:extLst>
          </p:cNvPr>
          <p:cNvSpPr txBox="1"/>
          <p:nvPr/>
        </p:nvSpPr>
        <p:spPr>
          <a:xfrm>
            <a:off x="641590" y="1598531"/>
            <a:ext cx="51041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Vengono riportate alcune parti di codice rilevanti per il funzionamento. Le seguenti sezioni di codice sono presenti nel file </a:t>
            </a:r>
            <a:r>
              <a:rPr lang="it-IT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main.c</a:t>
            </a:r>
            <a:endParaRPr lang="it-IT" sz="2000" dirty="0">
              <a:solidFill>
                <a:prstClr val="black"/>
              </a:solidFill>
              <a:latin typeface="Calibri" panose="020F0502020204030204"/>
              <a:ea typeface="+mn-lt"/>
              <a:cs typeface="Calibri" panose="020F0502020204030204"/>
            </a:endParaRP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8377FF-E4A1-4759-BDE7-267EBD79B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69" y="911499"/>
            <a:ext cx="4981360" cy="5653691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73F4D5-E40C-4947-BE51-79788AEA9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1" y="2624936"/>
            <a:ext cx="4379361" cy="16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34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92280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lt"/>
                <a:cs typeface="Calibri" panose="020F0502020204030204"/>
              </a:rPr>
              <a:t>Funzionamento: selezione modalità</a:t>
            </a:r>
            <a:endParaRPr kumimoji="0" lang="it-IT" sz="48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3AFB260-AB77-429A-8187-F3DEDB005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23" y="1985760"/>
            <a:ext cx="3858163" cy="2886478"/>
          </a:xfrm>
          <a:prstGeom prst="rect">
            <a:avLst/>
          </a:prstGeom>
        </p:spPr>
      </p:pic>
      <p:pic>
        <p:nvPicPr>
          <p:cNvPr id="2" name="WhatsApp Video 2022-02-08 at 13.44.40">
            <a:hlinkClick r:id="" action="ppaction://media"/>
            <a:extLst>
              <a:ext uri="{FF2B5EF4-FFF2-40B4-BE49-F238E27FC236}">
                <a16:creationId xmlns:a16="http://schemas.microsoft.com/office/drawing/2014/main" id="{5EBAF071-C3EB-4501-9B71-1DACFE39D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9121" y="939201"/>
            <a:ext cx="3168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lt"/>
                <a:cs typeface="Calibri" panose="020F0502020204030204"/>
              </a:rPr>
              <a:t>Funzionamento: demo mode</a:t>
            </a:r>
            <a:endParaRPr kumimoji="0" lang="it-IT" sz="48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CAC0E3-0A10-4529-AD8F-660385C69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69" y="1380269"/>
            <a:ext cx="4296375" cy="4267796"/>
          </a:xfrm>
          <a:prstGeom prst="rect">
            <a:avLst/>
          </a:prstGeom>
        </p:spPr>
      </p:pic>
      <p:pic>
        <p:nvPicPr>
          <p:cNvPr id="3" name="WhatsApp Video 2022-02-08 at 13.50.49">
            <a:hlinkClick r:id="" action="ppaction://media"/>
            <a:extLst>
              <a:ext uri="{FF2B5EF4-FFF2-40B4-BE49-F238E27FC236}">
                <a16:creationId xmlns:a16="http://schemas.microsoft.com/office/drawing/2014/main" id="{1B864CE6-AC0B-411D-A199-AC36556F0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9121" y="948179"/>
            <a:ext cx="3168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lt"/>
                <a:cs typeface="Calibri" panose="020F0502020204030204"/>
              </a:rPr>
              <a:t>Funzionamento: test mode</a:t>
            </a:r>
            <a:endParaRPr kumimoji="0" lang="it-IT" sz="48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C6A709-FC33-442C-A881-EDD34C48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901" y="1395940"/>
            <a:ext cx="6550733" cy="4370087"/>
          </a:xfrm>
          <a:prstGeom prst="rect">
            <a:avLst/>
          </a:prstGeom>
        </p:spPr>
      </p:pic>
      <p:pic>
        <p:nvPicPr>
          <p:cNvPr id="2" name="WhatsApp Video 2022-02-08 at 13.47.27">
            <a:hlinkClick r:id="" action="ppaction://media"/>
            <a:extLst>
              <a:ext uri="{FF2B5EF4-FFF2-40B4-BE49-F238E27FC236}">
                <a16:creationId xmlns:a16="http://schemas.microsoft.com/office/drawing/2014/main" id="{6621CDF1-DB41-456D-B9F5-76F652920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9121" y="948179"/>
            <a:ext cx="3168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4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4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4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AB645BD-D72A-4E19-A0BC-17E9926AB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3227" y="3306799"/>
            <a:ext cx="5464879" cy="1550963"/>
          </a:xfrm>
        </p:spPr>
        <p:txBody>
          <a:bodyPr anchor="t">
            <a:noAutofit/>
          </a:bodyPr>
          <a:lstStyle/>
          <a:p>
            <a:r>
              <a:rPr lang="it-IT" sz="2400" dirty="0">
                <a:solidFill>
                  <a:srgbClr val="000000"/>
                </a:solidFill>
                <a:latin typeface="+mn-lt"/>
                <a:cs typeface="Calibri Light"/>
              </a:rPr>
              <a:t>Lorenzo Cattani S1096992</a:t>
            </a:r>
            <a:br>
              <a:rPr lang="it-IT" sz="2400" dirty="0">
                <a:latin typeface="+mn-lt"/>
                <a:ea typeface="+mj-lt"/>
                <a:cs typeface="+mj-lt"/>
              </a:rPr>
            </a:br>
            <a:r>
              <a:rPr lang="it-IT" sz="2400" dirty="0">
                <a:latin typeface="+mn-lt"/>
                <a:ea typeface="+mj-lt"/>
                <a:cs typeface="+mj-lt"/>
              </a:rPr>
              <a:t>Nico</a:t>
            </a:r>
            <a:r>
              <a:rPr lang="it-IT" sz="2400" dirty="0">
                <a:solidFill>
                  <a:srgbClr val="000000"/>
                </a:solidFill>
                <a:latin typeface="+mn-lt"/>
                <a:cs typeface="Calibri Light"/>
              </a:rPr>
              <a:t> Osimani S1092544</a:t>
            </a:r>
            <a:endParaRPr lang="it-IT" sz="2400" dirty="0">
              <a:latin typeface="+mn-lt"/>
            </a:endParaRPr>
          </a:p>
        </p:txBody>
      </p:sp>
      <p:sp>
        <p:nvSpPr>
          <p:cNvPr id="42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3F3611-0090-446E-A9F4-E8598E93C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" y="1214218"/>
            <a:ext cx="5069694" cy="5062623"/>
          </a:xfrm>
          <a:prstGeom prst="rect">
            <a:avLst/>
          </a:prstGeom>
        </p:spPr>
      </p:pic>
      <p:sp>
        <p:nvSpPr>
          <p:cNvPr id="9" name="Sottotitolo 2">
            <a:extLst>
              <a:ext uri="{FF2B5EF4-FFF2-40B4-BE49-F238E27FC236}">
                <a16:creationId xmlns:a16="http://schemas.microsoft.com/office/drawing/2014/main" id="{6BEF94B0-07F8-4A3B-B018-AF94FF6D3364}"/>
              </a:ext>
            </a:extLst>
          </p:cNvPr>
          <p:cNvSpPr txBox="1">
            <a:spLocks/>
          </p:cNvSpPr>
          <p:nvPr/>
        </p:nvSpPr>
        <p:spPr>
          <a:xfrm>
            <a:off x="6096000" y="914399"/>
            <a:ext cx="6175715" cy="10858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4800" b="1" dirty="0">
                <a:solidFill>
                  <a:srgbClr val="0070C0"/>
                </a:solidFill>
                <a:latin typeface="Calibri Light"/>
                <a:ea typeface="+mn-lt"/>
                <a:cs typeface="+mn-lt"/>
              </a:rPr>
              <a:t>Grazie per l’attenzione!!</a:t>
            </a:r>
          </a:p>
        </p:txBody>
      </p:sp>
    </p:spTree>
    <p:extLst>
      <p:ext uri="{BB962C8B-B14F-4D97-AF65-F5344CB8AC3E}">
        <p14:creationId xmlns:p14="http://schemas.microsoft.com/office/powerpoint/2010/main" val="396041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b="1" dirty="0">
                <a:solidFill>
                  <a:srgbClr val="0070C0"/>
                </a:solidFill>
                <a:latin typeface="+mj-lt"/>
                <a:ea typeface="+mn-lt"/>
                <a:cs typeface="Calibri" panose="020F0502020204030204"/>
              </a:rPr>
              <a:t>Introduzione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BB3B903-BDAC-4F83-BA95-1C4C3BDDD129}"/>
              </a:ext>
            </a:extLst>
          </p:cNvPr>
          <p:cNvSpPr txBox="1"/>
          <p:nvPr/>
        </p:nvSpPr>
        <p:spPr>
          <a:xfrm>
            <a:off x="641589" y="1598531"/>
            <a:ext cx="8013682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fontAlgn="base"/>
            <a:r>
              <a:rPr lang="it-IT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È stata </a:t>
            </a:r>
            <a:r>
              <a:rPr lang="it-IT" sz="2000" b="0" i="0" dirty="0">
                <a:solidFill>
                  <a:srgbClr val="000000"/>
                </a:solidFill>
                <a:effectLst/>
              </a:rPr>
              <a:t>implementata sulla scheda STM32F429I-DISC1 di STMicroelectronics un’intelligenza artificiale costituita da una rete neurale basata su VGG, e utilizzata per la classificazione di immagini fornite alla scheda attraverso una pennetta USB. Il programma è composto da due modalità: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it-IT" sz="2000" b="0" i="0" dirty="0">
                <a:solidFill>
                  <a:srgbClr val="000000"/>
                </a:solidFill>
                <a:effectLst/>
              </a:rPr>
              <a:t>una modalità di test che esegue la classificazione e calcola l'accuratezza del modello e il tempo di classificazione per ogni immagine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it-IT" sz="2000" b="0" i="0" dirty="0">
                <a:solidFill>
                  <a:srgbClr val="000000"/>
                </a:solidFill>
                <a:effectLst/>
              </a:rPr>
              <a:t>una modalità demo che mostra sullo schermo un'immagine alla volta e mostra la predizione ottenuta</a:t>
            </a:r>
          </a:p>
          <a:p>
            <a:pPr algn="l" fontAlgn="base"/>
            <a:r>
              <a:rPr lang="it-IT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È</a:t>
            </a:r>
            <a:r>
              <a:rPr lang="it-IT" sz="2000" b="0" i="0" dirty="0">
                <a:solidFill>
                  <a:srgbClr val="000000"/>
                </a:solidFill>
                <a:effectLst/>
              </a:rPr>
              <a:t> possibile passare da una modalità all'altra in fase di avvio tramite la pressione del bottone blu (USER) integrato sulla scheda.</a:t>
            </a:r>
          </a:p>
        </p:txBody>
      </p:sp>
      <p:pic>
        <p:nvPicPr>
          <p:cNvPr id="14" name="Immagine 13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0A15F677-EF1C-451D-91E8-300BCC25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50531" y="2223906"/>
            <a:ext cx="5114195" cy="28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4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b="1" dirty="0">
                <a:solidFill>
                  <a:srgbClr val="0070C0"/>
                </a:solidFill>
                <a:latin typeface="+mj-lt"/>
                <a:ea typeface="+mn-lt"/>
                <a:cs typeface="Calibri" panose="020F0502020204030204"/>
              </a:rPr>
              <a:t>STM32F429I-DISC1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pic>
        <p:nvPicPr>
          <p:cNvPr id="16" name="Immagine 15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4794771C-8A31-4BAD-95D7-5413E8993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3718" y="2249650"/>
            <a:ext cx="5153118" cy="2809757"/>
          </a:xfrm>
          <a:prstGeom prst="rect">
            <a:avLst/>
          </a:prstGeom>
        </p:spPr>
      </p:pic>
      <p:pic>
        <p:nvPicPr>
          <p:cNvPr id="17" name="Immagine 16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9936A608-1630-4F6E-B96C-07C538663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50531" y="2223906"/>
            <a:ext cx="5114195" cy="2861246"/>
          </a:xfrm>
          <a:prstGeom prst="rect">
            <a:avLst/>
          </a:prstGeom>
        </p:spPr>
      </p:pic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85795F18-2D5C-4A5C-88C5-06EBB2936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83828"/>
              </p:ext>
            </p:extLst>
          </p:nvPr>
        </p:nvGraphicFramePr>
        <p:xfrm>
          <a:off x="4355361" y="1543068"/>
          <a:ext cx="4294286" cy="429749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091693">
                  <a:extLst>
                    <a:ext uri="{9D8B030D-6E8A-4147-A177-3AD203B41FA5}">
                      <a16:colId xmlns:a16="http://schemas.microsoft.com/office/drawing/2014/main" val="4057817156"/>
                    </a:ext>
                  </a:extLst>
                </a:gridCol>
                <a:gridCol w="2202593">
                  <a:extLst>
                    <a:ext uri="{9D8B030D-6E8A-4147-A177-3AD203B41FA5}">
                      <a16:colId xmlns:a16="http://schemas.microsoft.com/office/drawing/2014/main" val="1940903178"/>
                    </a:ext>
                  </a:extLst>
                </a:gridCol>
              </a:tblGrid>
              <a:tr h="38983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Microcontrollore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a typeface="+mn-lt"/>
                          <a:cs typeface="Calibri" panose="020F0502020204030204"/>
                        </a:rPr>
                        <a:t>STM32F429ZIT6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504486"/>
                  </a:ext>
                </a:extLst>
              </a:tr>
              <a:tr h="3793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ea typeface="+mn-lt"/>
                          <a:cs typeface="Calibri" panose="020F0502020204030204"/>
                        </a:rPr>
                        <a:t>Flash memory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a typeface="+mn-lt"/>
                          <a:cs typeface="Calibri" panose="020F0502020204030204"/>
                        </a:rPr>
                        <a:t>2 Mbytes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279348"/>
                  </a:ext>
                </a:extLst>
              </a:tr>
              <a:tr h="35223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ea typeface="+mn-lt"/>
                          <a:cs typeface="Calibri" panose="020F0502020204030204"/>
                        </a:rPr>
                        <a:t>RAM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a typeface="+mn-lt"/>
                          <a:cs typeface="Calibri" panose="020F0502020204030204"/>
                        </a:rPr>
                        <a:t>256 Kbytes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490508"/>
                  </a:ext>
                </a:extLst>
              </a:tr>
              <a:tr h="352236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Display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a typeface="+mn-lt"/>
                          <a:cs typeface="Calibri" panose="020F0502020204030204"/>
                        </a:rPr>
                        <a:t>2.4" QVGA TFT LCD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028387"/>
                  </a:ext>
                </a:extLst>
              </a:tr>
              <a:tr h="352236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I/O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a typeface="+mn-lt"/>
                          <a:cs typeface="Calibri" panose="020F0502020204030204"/>
                        </a:rPr>
                        <a:t>Micro-AB connector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8896"/>
                  </a:ext>
                </a:extLst>
              </a:tr>
              <a:tr h="352236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Push-buttons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1x user, 1x reset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705082"/>
                  </a:ext>
                </a:extLst>
              </a:tr>
              <a:tr h="352236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SDRAM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64 Mbit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222294"/>
                  </a:ext>
                </a:extLst>
              </a:tr>
              <a:tr h="880590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In-circuit programmer &amp; debugger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a typeface="+mn-lt"/>
                          <a:cs typeface="Calibri" panose="020F0502020204030204"/>
                        </a:rPr>
                        <a:t>ST-LINK/V2-B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926959"/>
                  </a:ext>
                </a:extLst>
              </a:tr>
              <a:tr h="395646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Giroscopio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ST-MEMS I3G4250D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283162"/>
                  </a:ext>
                </a:extLst>
              </a:tr>
              <a:tr h="38948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  <a:ea typeface="+mn-lt"/>
                          <a:cs typeface="Calibri" panose="020F0502020204030204"/>
                        </a:rPr>
                        <a:t>Alimentazione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Mini-usb 3.3/5V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0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83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b="1" dirty="0">
                <a:solidFill>
                  <a:srgbClr val="0070C0"/>
                </a:solidFill>
                <a:latin typeface="+mj-lt"/>
                <a:ea typeface="+mn-lt"/>
                <a:cs typeface="Calibri" panose="020F0502020204030204"/>
              </a:rPr>
              <a:t>STM32F429I-DISC1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DA9538-084E-4440-851E-5DE72EA7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097" y="1960869"/>
            <a:ext cx="3120813" cy="3786164"/>
          </a:xfrm>
          <a:prstGeom prst="rect">
            <a:avLst/>
          </a:prstGeom>
        </p:spPr>
      </p:pic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31AEF07B-F823-4B0F-8F02-64D184EC8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7" y="1084661"/>
            <a:ext cx="3968926" cy="553858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A6AD7FE-3BAE-433F-B8CA-C2831784E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32" y="634473"/>
            <a:ext cx="3909606" cy="55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3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b="1" dirty="0">
                <a:solidFill>
                  <a:srgbClr val="0070C0"/>
                </a:solidFill>
                <a:latin typeface="+mj-lt"/>
                <a:ea typeface="+mn-lt"/>
                <a:cs typeface="Calibri" panose="020F0502020204030204"/>
              </a:rPr>
              <a:t>STM32F429I-DISC1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48914F8-6940-46A3-A414-2542BE13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836" y="3213939"/>
            <a:ext cx="5852559" cy="342337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A9DF047-938E-42CA-BE42-F76E935A27B6}"/>
              </a:ext>
            </a:extLst>
          </p:cNvPr>
          <p:cNvSpPr txBox="1"/>
          <p:nvPr/>
        </p:nvSpPr>
        <p:spPr>
          <a:xfrm>
            <a:off x="641589" y="1598531"/>
            <a:ext cx="742603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fontAlgn="base"/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Per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programmare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la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scheda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tramite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ST-LINK/V2-B è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necessario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: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Assicurarsi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che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i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jumper CN4 e JP3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siano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inseriti</a:t>
            </a:r>
            <a:endParaRPr lang="en-US" sz="2000" dirty="0">
              <a:solidFill>
                <a:prstClr val="black"/>
              </a:solidFill>
              <a:ea typeface="+mn-lt"/>
              <a:cs typeface="Calibri" panose="020F0502020204030204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Alimentare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la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scheda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tramite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il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connettore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USB mini-B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Verificare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che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i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led LD2 (PWR) e LD1 (COM)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siano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accesi</a:t>
            </a:r>
            <a:endParaRPr lang="en-US" sz="2000" dirty="0">
              <a:solidFill>
                <a:prstClr val="black"/>
              </a:solidFill>
              <a:ea typeface="+mn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496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lt"/>
                <a:cs typeface="Calibri" panose="020F0502020204030204"/>
              </a:rPr>
              <a:t>Strumenti software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84618F-7020-4B71-8A6A-0AD8E7F69D59}"/>
              </a:ext>
            </a:extLst>
          </p:cNvPr>
          <p:cNvSpPr txBox="1"/>
          <p:nvPr/>
        </p:nvSpPr>
        <p:spPr>
          <a:xfrm>
            <a:off x="593708" y="1610676"/>
            <a:ext cx="5937781" cy="4293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Sono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stati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utilizzati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seguenti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strumenti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software per la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realizzazione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del 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p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rogetto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: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STM32CubeIDE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X-CUBE-AI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Google </a:t>
            </a: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Colab</a:t>
            </a:r>
            <a:endParaRPr lang="en-US" sz="2000" dirty="0">
              <a:solidFill>
                <a:prstClr val="black"/>
              </a:solidFill>
              <a:ea typeface="+mn-lt"/>
              <a:cs typeface="Calibri" panose="020F0502020204030204"/>
            </a:endParaRP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Librerie</a:t>
            </a: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Python: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TensorFlow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NumPy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Scikit-learn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Librerie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C: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libjpeg</a:t>
            </a:r>
            <a:endParaRPr lang="en-US" sz="2000" dirty="0">
              <a:solidFill>
                <a:prstClr val="black"/>
              </a:solidFill>
              <a:ea typeface="+mn-lt"/>
              <a:cs typeface="Calibri" panose="020F0502020204030204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17F7C7-A36F-4B33-9D3B-0F0BC35B6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21" y="1765832"/>
            <a:ext cx="2592431" cy="91215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8A34453-5F84-4961-A68B-501F3ADC5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661" y="734693"/>
            <a:ext cx="810802" cy="91215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50B94E6-7E9A-480A-A5F1-26CDEFC4A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737" y="627341"/>
            <a:ext cx="1234133" cy="123413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BA77B0-9683-4030-AB83-B17BC789F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03" y="2925529"/>
            <a:ext cx="756773" cy="756773"/>
          </a:xfrm>
          <a:prstGeom prst="rect">
            <a:avLst/>
          </a:prstGeom>
        </p:spPr>
      </p:pic>
      <p:pic>
        <p:nvPicPr>
          <p:cNvPr id="18" name="Immagine 17" descr="Immagine che contiene testo, materiale da costruzione, mattone&#10;&#10;Descrizione generata automaticamente">
            <a:extLst>
              <a:ext uri="{FF2B5EF4-FFF2-40B4-BE49-F238E27FC236}">
                <a16:creationId xmlns:a16="http://schemas.microsoft.com/office/drawing/2014/main" id="{1ECCAD18-F31B-4EA9-8A76-0938F3E9F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64" y="4000079"/>
            <a:ext cx="718808" cy="76849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594AFBC-51CC-40A1-92E5-D4A3F737E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35" y="3970988"/>
            <a:ext cx="798214" cy="79821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AE0CCAB-1B39-4FBB-99C9-18894EA4E5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59" y="2903294"/>
            <a:ext cx="1480327" cy="79821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1343774-BCE1-45CD-BED1-3081A2D76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94" y="4926300"/>
            <a:ext cx="1663778" cy="6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1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lt"/>
                <a:cs typeface="Calibri" panose="020F0502020204030204"/>
              </a:rPr>
              <a:t>STM32CubeIDE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84618F-7020-4B71-8A6A-0AD8E7F69D59}"/>
              </a:ext>
            </a:extLst>
          </p:cNvPr>
          <p:cNvSpPr txBox="1"/>
          <p:nvPr/>
        </p:nvSpPr>
        <p:spPr>
          <a:xfrm>
            <a:off x="641589" y="1598531"/>
            <a:ext cx="116142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STM32CubeIDE è una piattaforma di sviluppo C/C++ con configurazione delle periferiche, generazione di codice, compilazione di codice e funzionalità di debug per microcontrollori e microprocessori STM32. Si basa sul framework Eclipse e sulla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toolchain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GCC per lo sviluppo e GDB per il debug. STM32CubeIDE integra le funzionalità di configurazione e creazione di progetti da STM32CubeMX.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891615-E5ED-4DE0-8DF4-ABE1E1A56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05" y="2796388"/>
            <a:ext cx="9128704" cy="40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7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n-lt"/>
                <a:cs typeface="Calibri" panose="020F0502020204030204"/>
              </a:rPr>
              <a:t>X-CUBE-AI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672442-F080-4927-B56E-D1EC6B714DBA}"/>
              </a:ext>
            </a:extLst>
          </p:cNvPr>
          <p:cNvSpPr txBox="1"/>
          <p:nvPr/>
        </p:nvSpPr>
        <p:spPr>
          <a:xfrm>
            <a:off x="641589" y="1598531"/>
            <a:ext cx="1155041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X-CUBE-AI è un pacchetto di espansione STM32Cube che estende le capacità di STM32CubeMX con la conversione automatica di algoritmi di intelligenza artificiale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pre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-addestrati, inclusi i modelli di rete neurale e di machine learning.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469856-CC31-45C0-AEB6-CD93651AA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12" y="2487364"/>
            <a:ext cx="5833827" cy="4286223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BA8C6A6-4A4A-42C8-96D1-0FD8AD613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7" y="2487364"/>
            <a:ext cx="5657497" cy="317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692B3C-4B8D-4A96-8A9E-6D10406C17E4}"/>
              </a:ext>
            </a:extLst>
          </p:cNvPr>
          <p:cNvSpPr txBox="1"/>
          <p:nvPr/>
        </p:nvSpPr>
        <p:spPr>
          <a:xfrm>
            <a:off x="806132" y="193832"/>
            <a:ext cx="87507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b="1" dirty="0">
                <a:solidFill>
                  <a:srgbClr val="0070C0"/>
                </a:solidFill>
                <a:latin typeface="+mj-lt"/>
                <a:ea typeface="+mn-lt"/>
                <a:cs typeface="Calibri" panose="020F0502020204030204"/>
              </a:rPr>
              <a:t>Addestramento modello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F06C6E3-E035-4C88-9B09-D5447CB57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5682917"/>
            <a:ext cx="883505" cy="88227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84618F-7020-4B71-8A6A-0AD8E7F69D59}"/>
              </a:ext>
            </a:extLst>
          </p:cNvPr>
          <p:cNvSpPr txBox="1"/>
          <p:nvPr/>
        </p:nvSpPr>
        <p:spPr>
          <a:xfrm>
            <a:off x="641589" y="1598531"/>
            <a:ext cx="525343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Il modello è stato addestrato utilizzando il dataset CIFAR-10. Il dataset CIFAR-10 è composto da 60000 immagini a colori 32x32 divise in 10 classi, con 6000 immagini per classe. Il dataset è diviso in 50000 immagini di allenamento e 10000 immagini di test. </a:t>
            </a:r>
            <a:r>
              <a:rPr lang="it-IT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Il training è stato eseguito dividendo il dataset in batch da 128 immagini ciascuno. È stata eseguita una data </a:t>
            </a:r>
            <a:r>
              <a:rPr lang="it-IT" sz="2000" dirty="0" err="1">
                <a:solidFill>
                  <a:prstClr val="black"/>
                </a:solidFill>
                <a:ea typeface="+mn-lt"/>
                <a:cs typeface="Calibri" panose="020F0502020204030204"/>
              </a:rPr>
              <a:t>augmentation</a:t>
            </a:r>
            <a:r>
              <a:rPr lang="it-IT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 sulle immagini prima dell’addestramento.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A ogni immagine sono stati </a:t>
            </a:r>
            <a:r>
              <a:rPr lang="it-IT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a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ggiunti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8 pixel di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padding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, poi è stato eseguito un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crop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lt"/>
                <a:cs typeface="Calibri" panose="020F0502020204030204"/>
              </a:rPr>
              <a:t> random per ridimensionare l’immagine a 32x32, e infine è stata modificata la luminosità in maniera casuale.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292C350-355D-4424-B510-B0DE80E91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69" y="1849289"/>
            <a:ext cx="4734969" cy="36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542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651</Words>
  <Application>Microsoft Office PowerPoint</Application>
  <PresentationFormat>Widescreen</PresentationFormat>
  <Paragraphs>84</Paragraphs>
  <Slides>15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di Office</vt:lpstr>
      <vt:lpstr>Lorenzo Cattani S1096992 Nico Osimani S1092544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Lorenzo Cattani S1096992 Nico Osimani S1092544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CATTANI LORENZO</dc:creator>
  <cp:lastModifiedBy>OSIMANI NICO</cp:lastModifiedBy>
  <cp:revision>2</cp:revision>
  <dcterms:created xsi:type="dcterms:W3CDTF">2020-10-24T15:28:00Z</dcterms:created>
  <dcterms:modified xsi:type="dcterms:W3CDTF">2022-02-08T13:10:24Z</dcterms:modified>
</cp:coreProperties>
</file>